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90"/>
  </p:notesMasterIdLst>
  <p:handoutMasterIdLst>
    <p:handoutMasterId r:id="rId91"/>
  </p:handoutMasterIdLst>
  <p:sldIdLst>
    <p:sldId id="276" r:id="rId2"/>
    <p:sldId id="390" r:id="rId3"/>
    <p:sldId id="257" r:id="rId4"/>
    <p:sldId id="258" r:id="rId5"/>
    <p:sldId id="259" r:id="rId6"/>
    <p:sldId id="282" r:id="rId7"/>
    <p:sldId id="277" r:id="rId8"/>
    <p:sldId id="278" r:id="rId9"/>
    <p:sldId id="285" r:id="rId10"/>
    <p:sldId id="286" r:id="rId11"/>
    <p:sldId id="262" r:id="rId12"/>
    <p:sldId id="279" r:id="rId13"/>
    <p:sldId id="266" r:id="rId14"/>
    <p:sldId id="269" r:id="rId15"/>
    <p:sldId id="270" r:id="rId16"/>
    <p:sldId id="283" r:id="rId17"/>
    <p:sldId id="374" r:id="rId18"/>
    <p:sldId id="296" r:id="rId19"/>
    <p:sldId id="297" r:id="rId20"/>
    <p:sldId id="298" r:id="rId21"/>
    <p:sldId id="329" r:id="rId22"/>
    <p:sldId id="330" r:id="rId23"/>
    <p:sldId id="331" r:id="rId24"/>
    <p:sldId id="332" r:id="rId25"/>
    <p:sldId id="333" r:id="rId26"/>
    <p:sldId id="335" r:id="rId27"/>
    <p:sldId id="336" r:id="rId28"/>
    <p:sldId id="302" r:id="rId29"/>
    <p:sldId id="301" r:id="rId30"/>
    <p:sldId id="300" r:id="rId31"/>
    <p:sldId id="384" r:id="rId32"/>
    <p:sldId id="383" r:id="rId33"/>
    <p:sldId id="382" r:id="rId34"/>
    <p:sldId id="381" r:id="rId35"/>
    <p:sldId id="380" r:id="rId36"/>
    <p:sldId id="379" r:id="rId37"/>
    <p:sldId id="378" r:id="rId38"/>
    <p:sldId id="376" r:id="rId39"/>
    <p:sldId id="385" r:id="rId40"/>
    <p:sldId id="389" r:id="rId41"/>
    <p:sldId id="388" r:id="rId42"/>
    <p:sldId id="387" r:id="rId43"/>
    <p:sldId id="318" r:id="rId44"/>
    <p:sldId id="317" r:id="rId45"/>
    <p:sldId id="343" r:id="rId46"/>
    <p:sldId id="344" r:id="rId47"/>
    <p:sldId id="345" r:id="rId48"/>
    <p:sldId id="346" r:id="rId49"/>
    <p:sldId id="347" r:id="rId50"/>
    <p:sldId id="348" r:id="rId51"/>
    <p:sldId id="337" r:id="rId52"/>
    <p:sldId id="338" r:id="rId53"/>
    <p:sldId id="339" r:id="rId54"/>
    <p:sldId id="340" r:id="rId55"/>
    <p:sldId id="342" r:id="rId56"/>
    <p:sldId id="341" r:id="rId57"/>
    <p:sldId id="322" r:id="rId58"/>
    <p:sldId id="321" r:id="rId59"/>
    <p:sldId id="323" r:id="rId60"/>
    <p:sldId id="324" r:id="rId61"/>
    <p:sldId id="325" r:id="rId62"/>
    <p:sldId id="328" r:id="rId63"/>
    <p:sldId id="327" r:id="rId64"/>
    <p:sldId id="375" r:id="rId65"/>
    <p:sldId id="295" r:id="rId66"/>
    <p:sldId id="350" r:id="rId67"/>
    <p:sldId id="351" r:id="rId68"/>
    <p:sldId id="352" r:id="rId69"/>
    <p:sldId id="362" r:id="rId70"/>
    <p:sldId id="361" r:id="rId71"/>
    <p:sldId id="360" r:id="rId72"/>
    <p:sldId id="359" r:id="rId73"/>
    <p:sldId id="363" r:id="rId74"/>
    <p:sldId id="364" r:id="rId75"/>
    <p:sldId id="369" r:id="rId76"/>
    <p:sldId id="368" r:id="rId77"/>
    <p:sldId id="294" r:id="rId78"/>
    <p:sldId id="290" r:id="rId79"/>
    <p:sldId id="291" r:id="rId80"/>
    <p:sldId id="371" r:id="rId81"/>
    <p:sldId id="293" r:id="rId82"/>
    <p:sldId id="370" r:id="rId83"/>
    <p:sldId id="275" r:id="rId84"/>
    <p:sldId id="372" r:id="rId85"/>
    <p:sldId id="273" r:id="rId86"/>
    <p:sldId id="391" r:id="rId87"/>
    <p:sldId id="281" r:id="rId88"/>
    <p:sldId id="287" r:id="rId89"/>
  </p:sldIdLst>
  <p:sldSz cx="9144000" cy="6858000" type="screen4x3"/>
  <p:notesSz cx="6858000" cy="9144000"/>
  <p:embeddedFontLst>
    <p:embeddedFont>
      <p:font typeface="Bebas" pitchFamily="2" charset="0"/>
      <p:regular r:id="rId92"/>
    </p:embeddedFont>
    <p:embeddedFont>
      <p:font typeface="Century Gothic" pitchFamily="34" charset="0"/>
      <p:regular r:id="rId93"/>
      <p:bold r:id="rId94"/>
      <p:italic r:id="rId95"/>
      <p:boldItalic r:id="rId96"/>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76DFD21F-8E07-450E-89A0-2B94DF3A9632}">
          <p14:sldIdLst>
            <p14:sldId id="276"/>
            <p14:sldId id="390"/>
            <p14:sldId id="257"/>
            <p14:sldId id="258"/>
            <p14:sldId id="259"/>
            <p14:sldId id="282"/>
            <p14:sldId id="277"/>
            <p14:sldId id="278"/>
            <p14:sldId id="285"/>
            <p14:sldId id="286"/>
            <p14:sldId id="262"/>
            <p14:sldId id="279"/>
            <p14:sldId id="266"/>
            <p14:sldId id="269"/>
            <p14:sldId id="270"/>
            <p14:sldId id="283"/>
            <p14:sldId id="374"/>
          </p14:sldIdLst>
        </p14:section>
        <p14:section name="Customer-Merchant Interaction" id="{016EDAB6-494D-445B-9A09-BB65D0CA8583}">
          <p14:sldIdLst>
            <p14:sldId id="296"/>
            <p14:sldId id="297"/>
            <p14:sldId id="298"/>
            <p14:sldId id="329"/>
            <p14:sldId id="330"/>
            <p14:sldId id="331"/>
            <p14:sldId id="332"/>
            <p14:sldId id="333"/>
            <p14:sldId id="335"/>
            <p14:sldId id="336"/>
            <p14:sldId id="302"/>
            <p14:sldId id="301"/>
            <p14:sldId id="300"/>
            <p14:sldId id="384"/>
            <p14:sldId id="383"/>
            <p14:sldId id="382"/>
            <p14:sldId id="381"/>
            <p14:sldId id="380"/>
            <p14:sldId id="379"/>
            <p14:sldId id="378"/>
            <p14:sldId id="376"/>
            <p14:sldId id="385"/>
            <p14:sldId id="389"/>
            <p14:sldId id="388"/>
            <p14:sldId id="387"/>
            <p14:sldId id="318"/>
            <p14:sldId id="317"/>
            <p14:sldId id="343"/>
            <p14:sldId id="344"/>
            <p14:sldId id="345"/>
            <p14:sldId id="346"/>
            <p14:sldId id="347"/>
            <p14:sldId id="348"/>
            <p14:sldId id="337"/>
            <p14:sldId id="338"/>
            <p14:sldId id="339"/>
            <p14:sldId id="340"/>
            <p14:sldId id="342"/>
            <p14:sldId id="341"/>
            <p14:sldId id="322"/>
            <p14:sldId id="321"/>
            <p14:sldId id="323"/>
            <p14:sldId id="324"/>
            <p14:sldId id="325"/>
            <p14:sldId id="328"/>
            <p14:sldId id="327"/>
          </p14:sldIdLst>
        </p14:section>
        <p14:section name="Targeted Deals" id="{7EABC839-C87E-4E07-AD9C-1EAFABE171C8}">
          <p14:sldIdLst>
            <p14:sldId id="375"/>
            <p14:sldId id="295"/>
            <p14:sldId id="350"/>
            <p14:sldId id="351"/>
            <p14:sldId id="352"/>
            <p14:sldId id="362"/>
            <p14:sldId id="361"/>
            <p14:sldId id="360"/>
            <p14:sldId id="359"/>
            <p14:sldId id="363"/>
            <p14:sldId id="364"/>
            <p14:sldId id="369"/>
            <p14:sldId id="368"/>
          </p14:sldIdLst>
        </p14:section>
        <p14:section name="Testing" id="{F38AE778-242C-4359-8562-521DC99C1D18}">
          <p14:sldIdLst>
            <p14:sldId id="294"/>
            <p14:sldId id="290"/>
            <p14:sldId id="291"/>
            <p14:sldId id="371"/>
            <p14:sldId id="293"/>
            <p14:sldId id="370"/>
            <p14:sldId id="275"/>
            <p14:sldId id="372"/>
            <p14:sldId id="273"/>
            <p14:sldId id="391"/>
            <p14:sldId id="281"/>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74592" autoAdjust="0"/>
  </p:normalViewPr>
  <p:slideViewPr>
    <p:cSldViewPr snapToGrid="0">
      <p:cViewPr varScale="1">
        <p:scale>
          <a:sx n="68" d="100"/>
          <a:sy n="68" d="100"/>
        </p:scale>
        <p:origin x="-702" y="-102"/>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2.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4/16/2013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smtClean="0"/>
          </a:p>
          <a:p>
            <a:r>
              <a:rPr lang="en-US" dirty="0" smtClean="0"/>
              <a:t>risks</a:t>
            </a:r>
          </a:p>
          <a:p>
            <a:r>
              <a:rPr lang="en-US" dirty="0" smtClean="0">
                <a:latin typeface="Century Gothic" pitchFamily="34" charset="0"/>
              </a:rPr>
              <a:t>Privacy protection on apps</a:t>
            </a:r>
          </a:p>
          <a:p>
            <a:r>
              <a:rPr lang="en-US" dirty="0" smtClean="0">
                <a:latin typeface="Century Gothic" pitchFamily="34" charset="0"/>
              </a:rPr>
              <a:t>Content filter</a:t>
            </a:r>
          </a:p>
          <a:p>
            <a:r>
              <a:rPr lang="en-US" dirty="0" smtClean="0">
                <a:latin typeface="Century Gothic" pitchFamily="34" charset="0"/>
              </a:rPr>
              <a:t>No cell service</a:t>
            </a:r>
          </a:p>
          <a:p>
            <a:r>
              <a:rPr lang="en-US" dirty="0" smtClean="0">
                <a:latin typeface="Century Gothic" pitchFamily="34" charset="0"/>
              </a:rPr>
              <a:t>Inaccurate geolocation</a:t>
            </a:r>
          </a:p>
          <a:p>
            <a:r>
              <a:rPr lang="en-US" dirty="0" smtClean="0">
                <a:latin typeface="Century Gothic" pitchFamily="34" charset="0"/>
              </a:rPr>
              <a:t>MCM server failure</a:t>
            </a:r>
          </a:p>
          <a:p>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Preconditions and postconditions</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blayne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51344" y="48904"/>
            <a:ext cx="2133600" cy="381000"/>
          </a:xfrm>
          <a:prstGeom prst="rect">
            <a:avLst/>
          </a:prstGeom>
        </p:spPr>
        <p:txBody>
          <a:bodyPr vert="horz" lIns="91440" tIns="45720" rIns="91440" bIns="45720" rtlCol="0" anchor="ctr"/>
          <a:lstStyle>
            <a:lvl1pPr algn="r">
              <a:defRPr sz="2500">
                <a:solidFill>
                  <a:schemeClr val="bg1">
                    <a:lumMod val="95000"/>
                  </a:schemeClr>
                </a:solidFill>
                <a:latin typeface="Century Gothic" pitchFamily="34" charset="0"/>
              </a:defRPr>
            </a:lvl1pPr>
          </a:lstStyle>
          <a:p>
            <a:r>
              <a:rPr lang="en-US" dirty="0" smtClean="0"/>
              <a:t>S</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userDrawn="1">
  <p:cSld name="twoColTx">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5"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x" userDrawn="1">
  <p:cSld name="1_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extLst>
      <p:ext uri="{BB962C8B-B14F-4D97-AF65-F5344CB8AC3E}">
        <p14:creationId xmlns:p14="http://schemas.microsoft.com/office/powerpoint/2010/main" val="9319233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9.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0.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1.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2.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3.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4.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6.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7.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8.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9.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0.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1.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2.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3.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4.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9.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6.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7.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8.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9.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7.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48.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7.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7.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7.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1.png"/><Relationship Id="rId4" Type="http://schemas.openxmlformats.org/officeDocument/2006/relationships/image" Target="../media/image34.png"/><Relationship Id="rId9" Type="http://schemas.openxmlformats.org/officeDocument/2006/relationships/image" Target="../media/image38.png"/></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6.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78.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3.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4.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8.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0" y="1371719"/>
            <a:ext cx="94615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3505200" y="1673772"/>
            <a:ext cx="2839191" cy="495738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3736"/>
            <a:ext cx="91440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90408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13</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12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8" name="Slide Number Placeholder 7"/>
          <p:cNvSpPr>
            <a:spLocks noGrp="1"/>
          </p:cNvSpPr>
          <p:nvPr>
            <p:ph type="sldNum" sz="quarter" idx="4"/>
          </p:nvPr>
        </p:nvSpPr>
        <p:spPr/>
        <p:txBody>
          <a:bodyPr/>
          <a:lstStyle/>
          <a:p>
            <a:fld id="{F8A268F4-B152-4CD1-AC62-706CE4DFB720}" type="slidenum">
              <a:rPr lang="en-US" smtClean="0"/>
              <a:pPr/>
              <a:t>14</a:t>
            </a:fld>
            <a:endParaRPr lang="en-US" dirty="0"/>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8" name="Slide Number Placeholder 7"/>
          <p:cNvSpPr>
            <a:spLocks noGrp="1"/>
          </p:cNvSpPr>
          <p:nvPr>
            <p:ph type="sldNum" sz="quarter" idx="4"/>
          </p:nvPr>
        </p:nvSpPr>
        <p:spPr/>
        <p:txBody>
          <a:bodyPr/>
          <a:lstStyle/>
          <a:p>
            <a:fld id="{F8A268F4-B152-4CD1-AC62-706CE4DFB720}" type="slidenum">
              <a:rPr lang="en-US" smtClean="0"/>
              <a:pPr/>
              <a:t>15</a:t>
            </a:fld>
            <a:endParaRPr lang="en-US" dirty="0"/>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51344" y="48904"/>
            <a:ext cx="2133600" cy="381000"/>
          </a:xfrm>
        </p:spPr>
        <p:txBody>
          <a:bodyPr/>
          <a:lstStyle/>
          <a:p>
            <a:fld id="{F8A268F4-B152-4CD1-AC62-706CE4DFB720}" type="slidenum">
              <a:rPr lang="en-US" smtClean="0">
                <a:latin typeface="Century Gothic" pitchFamily="34" charset="0"/>
              </a:rPr>
              <a:pPr/>
              <a:t>16</a:t>
            </a:fld>
            <a:endParaRPr lang="en-US" dirty="0">
              <a:latin typeface="Century Gothic"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06" y="439193"/>
            <a:ext cx="7724775" cy="348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191" y="4170979"/>
            <a:ext cx="8377237"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17</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593954" y="4875090"/>
            <a:ext cx="1511935" cy="1475105"/>
          </a:xfrm>
          <a:prstGeom prst="rect">
            <a:avLst/>
          </a:prstGeom>
          <a:noFill/>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869839" y="4708476"/>
            <a:ext cx="1877383" cy="1789093"/>
          </a:xfrm>
          <a:prstGeom prst="rect">
            <a:avLst/>
          </a:prstGeom>
          <a:noFill/>
        </p:spPr>
      </p:pic>
      <p:cxnSp>
        <p:nvCxnSpPr>
          <p:cNvPr id="8" name="Straight Arrow Connector 7"/>
          <p:cNvCxnSpPr/>
          <p:nvPr/>
        </p:nvCxnSpPr>
        <p:spPr>
          <a:xfrm>
            <a:off x="6084941" y="5580111"/>
            <a:ext cx="1162874" cy="0"/>
          </a:xfrm>
          <a:prstGeom prst="straightConnector1">
            <a:avLst/>
          </a:prstGeom>
          <a:ln w="1016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44534"/>
            <a:ext cx="846137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3064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p:txBody>
          <a:bodyPr/>
          <a:lstStyle/>
          <a:p>
            <a:fld id="{F8A268F4-B152-4CD1-AC62-706CE4DFB720}" type="slidenum">
              <a:rPr lang="en-US" smtClean="0"/>
              <a:pPr/>
              <a:t>18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6" y="1790121"/>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5" y="179046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Slide Number Placeholder 3"/>
          <p:cNvSpPr>
            <a:spLocks noGrp="1"/>
          </p:cNvSpPr>
          <p:nvPr>
            <p:ph type="sldNum" sz="quarter" idx="4"/>
          </p:nvPr>
        </p:nvSpPr>
        <p:spPr>
          <a:xfrm>
            <a:off x="7051344" y="48904"/>
            <a:ext cx="2133600" cy="381000"/>
          </a:xfrm>
        </p:spPr>
        <p:txBody>
          <a:bodyPr/>
          <a:lstStyle/>
          <a:p>
            <a:r>
              <a:rPr lang="en-US" dirty="0" smtClean="0"/>
              <a:t>18</a:t>
            </a:r>
            <a:endParaRPr lang="en-US" dirty="0"/>
          </a:p>
        </p:txBody>
      </p:sp>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419100" y="4459890"/>
            <a:ext cx="8915400" cy="1361089"/>
          </a:xfrm>
        </p:spPr>
        <p:txBody>
          <a:bodyPr/>
          <a:lstStyle/>
          <a:p>
            <a:r>
              <a:rPr lang="en-US" sz="7000" dirty="0" smtClean="0"/>
              <a:t>Solution  overview</a:t>
            </a:r>
            <a:endParaRPr lang="en-US" sz="7000"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Kimberly Oyama</a:t>
            </a:r>
            <a:endParaRPr lang="en-US" dirty="0"/>
          </a:p>
        </p:txBody>
      </p:sp>
      <p:sp>
        <p:nvSpPr>
          <p:cNvPr id="4" name="Slide Number Placeholder 3"/>
          <p:cNvSpPr>
            <a:spLocks noGrp="1"/>
          </p:cNvSpPr>
          <p:nvPr>
            <p:ph type="sldNum" sz="quarter" idx="4294967295"/>
          </p:nvPr>
        </p:nvSpPr>
        <p:spPr>
          <a:xfrm>
            <a:off x="7035800" y="50800"/>
            <a:ext cx="2133600" cy="381000"/>
          </a:xfrm>
        </p:spPr>
        <p:txBody>
          <a:bodyPr/>
          <a:lstStyle/>
          <a:p>
            <a:fld id="{F8A268F4-B152-4CD1-AC62-706CE4DFB720}" type="slidenum">
              <a:rPr lang="en-US" smtClean="0">
                <a:latin typeface="Century Gothic" pitchFamily="34" charset="0"/>
              </a:rPr>
              <a:pPr/>
              <a:t>2</a:t>
            </a:fld>
            <a:endParaRPr lang="en-US" dirty="0">
              <a:latin typeface="Century Gothic" pitchFamily="34" charset="0"/>
            </a:endParaRPr>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369888"/>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071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smtClean="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1"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8928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0933"/>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933"/>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722628"/>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6330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025629"/>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33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90315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2806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207213"/>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18416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3671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8" y="2590800"/>
            <a:ext cx="8772525"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149650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101135"/>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558789"/>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117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pic>
        <p:nvPicPr>
          <p:cNvPr id="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b="96031"/>
          <a:stretch/>
        </p:blipFill>
        <p:spPr bwMode="auto">
          <a:xfrm>
            <a:off x="5626101" y="1295802"/>
            <a:ext cx="2514599" cy="17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24048" y="48904"/>
            <a:ext cx="2133600" cy="381000"/>
          </a:xfrm>
        </p:spPr>
        <p:txBody>
          <a:bodyPr/>
          <a:lstStyle/>
          <a:p>
            <a:fld id="{F8A268F4-B152-4CD1-AC62-706CE4DFB720}" type="slidenum">
              <a:rPr lang="en-US" smtClean="0">
                <a:latin typeface="Century Gothic" pitchFamily="34" charset="0"/>
              </a:rPr>
              <a:pPr/>
              <a:t>6</a:t>
            </a:fld>
            <a:endParaRPr lang="en-US" dirty="0">
              <a:latin typeface="Century Gothic"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95" y="4020851"/>
            <a:ext cx="829786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48" y="452830"/>
            <a:ext cx="7724775" cy="348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19</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463347" y="4132897"/>
            <a:ext cx="2084705" cy="2097405"/>
          </a:xfrm>
          <a:prstGeom prst="rect">
            <a:avLst/>
          </a:prstGeom>
          <a:noFill/>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5" y="137259"/>
            <a:ext cx="846137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7541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12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8763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51344" y="48904"/>
            <a:ext cx="2133600" cy="381000"/>
          </a:xfrm>
        </p:spPr>
        <p:txBody>
          <a:bodyPr/>
          <a:lstStyle/>
          <a:p>
            <a:r>
              <a:rPr lang="en-US" dirty="0" smtClean="0">
                <a:latin typeface="Century Gothic" pitchFamily="34" charset="0"/>
              </a:rPr>
              <a:t>21</a:t>
            </a:r>
            <a:endParaRPr lang="en-US" dirty="0">
              <a:latin typeface="Century Gothic"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66" y="295442"/>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50" y="4122761"/>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76400"/>
            <a:ext cx="5296486" cy="4891374"/>
          </a:xfrm>
        </p:spPr>
        <p:txBody>
          <a:bodyPr/>
          <a:lstStyle/>
          <a:p>
            <a:r>
              <a:rPr lang="en-US" dirty="0" smtClean="0"/>
              <a:t>Tested </a:t>
            </a:r>
            <a:r>
              <a:rPr lang="en-US" dirty="0" smtClean="0"/>
              <a:t>web services</a:t>
            </a:r>
          </a:p>
          <a:p>
            <a:pPr lvl="1"/>
            <a:r>
              <a:rPr lang="en-US" dirty="0" smtClean="0"/>
              <a:t>Database structures</a:t>
            </a:r>
          </a:p>
          <a:p>
            <a:pPr lvl="1"/>
            <a:r>
              <a:rPr lang="en-US" dirty="0" smtClean="0"/>
              <a:t>Query syntax</a:t>
            </a:r>
          </a:p>
          <a:p>
            <a:pPr marL="457200" lvl="1" indent="0">
              <a:buNone/>
            </a:pPr>
            <a:endParaRPr lang="en-US" dirty="0"/>
          </a:p>
          <a:p>
            <a:r>
              <a:rPr lang="en-US" dirty="0" smtClean="0"/>
              <a:t>GPS Accuracy</a:t>
            </a:r>
          </a:p>
        </p:txBody>
      </p:sp>
      <p:sp>
        <p:nvSpPr>
          <p:cNvPr id="4" name="Slide Number Placeholder 3"/>
          <p:cNvSpPr>
            <a:spLocks noGrp="1"/>
          </p:cNvSpPr>
          <p:nvPr>
            <p:ph type="sldNum" sz="quarter" idx="4"/>
          </p:nvPr>
        </p:nvSpPr>
        <p:spPr/>
        <p:txBody>
          <a:bodyPr/>
          <a:lstStyle/>
          <a:p>
            <a:r>
              <a:rPr lang="en-US" dirty="0" smtClean="0"/>
              <a:t>22</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632" r="1816"/>
          <a:stretch/>
        </p:blipFill>
        <p:spPr bwMode="auto">
          <a:xfrm>
            <a:off x="3756074" y="3221501"/>
            <a:ext cx="5173963" cy="3235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30736"/>
            <a:ext cx="4565175" cy="1885666"/>
          </a:xfrm>
        </p:spPr>
        <p:txBody>
          <a:bodyPr/>
          <a:lstStyle/>
          <a:p>
            <a:r>
              <a:rPr lang="en-US" dirty="0" smtClean="0"/>
              <a:t>40 volunteer test users</a:t>
            </a:r>
          </a:p>
          <a:p>
            <a:r>
              <a:rPr lang="en-US" dirty="0" smtClean="0"/>
              <a:t>3 stages of testing</a:t>
            </a:r>
          </a:p>
          <a:p>
            <a:r>
              <a:rPr lang="en-US" dirty="0" smtClean="0"/>
              <a:t>4 apps</a:t>
            </a:r>
          </a:p>
          <a:p>
            <a:endParaRPr lang="en-US" dirty="0" smtClean="0"/>
          </a:p>
          <a:p>
            <a:endParaRPr lang="en-US" dirty="0"/>
          </a:p>
        </p:txBody>
      </p:sp>
      <p:sp>
        <p:nvSpPr>
          <p:cNvPr id="4" name="Slide Number Placeholder 3"/>
          <p:cNvSpPr>
            <a:spLocks noGrp="1"/>
          </p:cNvSpPr>
          <p:nvPr>
            <p:ph type="sldNum" sz="quarter" idx="4"/>
          </p:nvPr>
        </p:nvSpPr>
        <p:spPr/>
        <p:txBody>
          <a:bodyPr/>
          <a:lstStyle/>
          <a:p>
            <a:r>
              <a:rPr lang="en-US" dirty="0" smtClean="0"/>
              <a:t>23</a:t>
            </a:r>
            <a:endParaRPr lang="en-US" dirty="0"/>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759" y="1310187"/>
            <a:ext cx="3868222" cy="516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3359" t="4139" r="7936"/>
          <a:stretch/>
        </p:blipFill>
        <p:spPr bwMode="auto">
          <a:xfrm>
            <a:off x="600500" y="3207223"/>
            <a:ext cx="3248167" cy="326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63720"/>
            <a:ext cx="8229600" cy="4561553"/>
          </a:xfrm>
        </p:spPr>
        <p:txBody>
          <a:bodyPr/>
          <a:lstStyle/>
          <a:p>
            <a:r>
              <a:rPr lang="en-US" dirty="0" smtClean="0"/>
              <a:t>Consistent app behavior</a:t>
            </a:r>
          </a:p>
          <a:p>
            <a:r>
              <a:rPr lang="en-US" dirty="0" smtClean="0"/>
              <a:t>Expected functionalities</a:t>
            </a:r>
            <a:endParaRPr lang="en-US" dirty="0"/>
          </a:p>
        </p:txBody>
      </p:sp>
      <p:sp>
        <p:nvSpPr>
          <p:cNvPr id="4" name="Slide Number Placeholder 3"/>
          <p:cNvSpPr>
            <a:spLocks noGrp="1"/>
          </p:cNvSpPr>
          <p:nvPr>
            <p:ph type="sldNum" sz="quarter" idx="4"/>
          </p:nvPr>
        </p:nvSpPr>
        <p:spPr/>
        <p:txBody>
          <a:bodyPr/>
          <a:lstStyle/>
          <a:p>
            <a:r>
              <a:rPr lang="en-US" dirty="0" smtClean="0"/>
              <a:t>24</a:t>
            </a:r>
            <a:endParaRPr lang="en-US" dirty="0"/>
          </a:p>
        </p:txBody>
      </p:sp>
      <p:pic>
        <p:nvPicPr>
          <p:cNvPr id="5" name="iPhone customer3 - Apr 11, 2013 4_00 PM.mp4">
            <a:hlinkClick r:id="" action="ppaction://media"/>
          </p:cNvPr>
          <p:cNvPicPr>
            <a:picLocks noChangeAspect="1"/>
          </p:cNvPicPr>
          <p:nvPr>
            <a:videoFile r:link="rId1"/>
            <p:extLst>
              <p:ext uri="{DAA4B4D4-6D71-4841-9C94-3DE7FCFB9230}">
                <p14:media xmlns:p14="http://schemas.microsoft.com/office/powerpoint/2010/main" r:embed="rId2">
                  <p14:trim st="75000" end="245202.6666"/>
                </p14:media>
              </p:ext>
            </p:extLst>
          </p:nvPr>
        </p:nvPicPr>
        <p:blipFill>
          <a:blip r:embed="rId4"/>
          <a:stretch>
            <a:fillRect/>
          </a:stretch>
        </p:blipFill>
        <p:spPr>
          <a:xfrm>
            <a:off x="2232561" y="3037857"/>
            <a:ext cx="6445662" cy="3625685"/>
          </a:xfrm>
          <a:prstGeom prst="rect">
            <a:avLst/>
          </a:prstGeom>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608"/>
            <a:ext cx="8669337"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1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26537"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smtClean="0"/>
              <a:t>25</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45846673"/>
              </p:ext>
            </p:extLst>
          </p:nvPr>
        </p:nvGraphicFramePr>
        <p:xfrm>
          <a:off x="190786" y="2183128"/>
          <a:ext cx="8734853" cy="4285912"/>
        </p:xfrm>
        <a:graphic>
          <a:graphicData uri="http://schemas.openxmlformats.org/drawingml/2006/table">
            <a:tbl>
              <a:tblPr firstRow="1" bandRow="1">
                <a:tableStyleId>{B301B821-A1FF-4177-AEE7-76D212191A09}</a:tableStyleId>
              </a:tblPr>
              <a:tblGrid>
                <a:gridCol w="2607005"/>
                <a:gridCol w="1531962"/>
                <a:gridCol w="1531962"/>
                <a:gridCol w="1531962"/>
                <a:gridCol w="1531962"/>
              </a:tblGrid>
              <a:tr h="535739">
                <a:tc rowSpan="2">
                  <a:txBody>
                    <a:bodyPr/>
                    <a:lstStyle/>
                    <a:p>
                      <a:pPr algn="ctr"/>
                      <a:r>
                        <a:rPr lang="en-US" sz="2400" dirty="0" smtClean="0">
                          <a:solidFill>
                            <a:schemeClr val="bg1"/>
                          </a:solidFill>
                          <a:latin typeface="Century Gothic" pitchFamily="34" charset="0"/>
                        </a:rPr>
                        <a:t>Action</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400" dirty="0" smtClean="0">
                          <a:solidFill>
                            <a:schemeClr val="bg1"/>
                          </a:solidFill>
                          <a:latin typeface="Century Gothic" pitchFamily="34" charset="0"/>
                        </a:rPr>
                        <a:t>Android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400" dirty="0" smtClean="0">
                          <a:solidFill>
                            <a:schemeClr val="bg1"/>
                          </a:solidFill>
                          <a:latin typeface="Century Gothic" pitchFamily="34" charset="0"/>
                        </a:rPr>
                        <a:t>iPhone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5739">
                <a:tc v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bg2">
                              <a:lumMod val="75000"/>
                            </a:schemeClr>
                          </a:solidFill>
                          <a:latin typeface="Century Gothic" pitchFamily="34" charset="0"/>
                        </a:rPr>
                        <a:t>Receive</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Receive </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 in</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2.322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3.100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0.433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Merchant Map</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1.912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1.804</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1.703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Deals</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3.328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1.002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1.692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0.571</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Pay Charge</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1.740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0.298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0.283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View History</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2.070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0.872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4.226</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a:t>
                      </a:r>
                      <a:r>
                        <a:rPr lang="en-US" sz="2400" baseline="0" dirty="0" smtClean="0">
                          <a:solidFill>
                            <a:schemeClr val="bg2">
                              <a:lumMod val="75000"/>
                            </a:schemeClr>
                          </a:solidFill>
                          <a:latin typeface="Century Gothic" pitchFamily="34" charset="0"/>
                        </a:rPr>
                        <a:t>out</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0583809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76400"/>
            <a:ext cx="8210550" cy="3124200"/>
          </a:xfrm>
        </p:spPr>
        <p:txBody>
          <a:bodyPr/>
          <a:lstStyle/>
          <a:p>
            <a:r>
              <a:rPr lang="en-US" dirty="0" smtClean="0"/>
              <a:t>iPhone Merchant:   5.300 MB</a:t>
            </a:r>
          </a:p>
          <a:p>
            <a:r>
              <a:rPr lang="en-US" dirty="0" smtClean="0"/>
              <a:t>iPhone Customer:   5.000 MB</a:t>
            </a:r>
          </a:p>
          <a:p>
            <a:r>
              <a:rPr lang="en-US" dirty="0" smtClean="0"/>
              <a:t>Android Merchant: 0.676 MB</a:t>
            </a:r>
          </a:p>
          <a:p>
            <a:r>
              <a:rPr lang="en-US" dirty="0" smtClean="0"/>
              <a:t>Android Customer: 1.020 MB</a:t>
            </a:r>
            <a:endParaRPr lang="en-US" dirty="0"/>
          </a:p>
        </p:txBody>
      </p:sp>
      <p:sp>
        <p:nvSpPr>
          <p:cNvPr id="4" name="Slide Number Placeholder 3"/>
          <p:cNvSpPr>
            <a:spLocks noGrp="1"/>
          </p:cNvSpPr>
          <p:nvPr>
            <p:ph type="sldNum" sz="quarter" idx="4"/>
          </p:nvPr>
        </p:nvSpPr>
        <p:spPr/>
        <p:txBody>
          <a:bodyPr/>
          <a:lstStyle/>
          <a:p>
            <a:r>
              <a:rPr lang="en-US" dirty="0" smtClean="0"/>
              <a:t>26</a:t>
            </a: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79258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4"/>
          </p:nvPr>
        </p:nvSpPr>
        <p:spPr>
          <a:xfrm>
            <a:off x="7045656" y="48904"/>
            <a:ext cx="2133600" cy="381000"/>
          </a:xfrm>
        </p:spPr>
        <p:txBody>
          <a:bodyPr/>
          <a:lstStyle/>
          <a:p>
            <a:r>
              <a:rPr lang="en-US" dirty="0" smtClean="0"/>
              <a:t>27</a:t>
            </a:r>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37276" y="48904"/>
            <a:ext cx="2133600" cy="381000"/>
          </a:xfrm>
        </p:spPr>
        <p:txBody>
          <a:bodyPr/>
          <a:lstStyle/>
          <a:p>
            <a:r>
              <a:rPr lang="en-US" dirty="0" smtClean="0">
                <a:latin typeface="Century Gothic" pitchFamily="34" charset="0"/>
              </a:rPr>
              <a:t>28</a:t>
            </a:r>
            <a:endParaRPr lang="en-US" dirty="0">
              <a:latin typeface="Century Gothic"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601" y="322737"/>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53" y="4177352"/>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523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45656" y="48904"/>
            <a:ext cx="2133600" cy="381000"/>
          </a:xfrm>
        </p:spPr>
        <p:txBody>
          <a:bodyPr/>
          <a:lstStyle/>
          <a:p>
            <a:r>
              <a:rPr lang="en-US" dirty="0" smtClean="0"/>
              <a:t>29</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pPr marL="0" indent="0" algn="ctr">
              <a:buNone/>
            </a:pPr>
            <a:endParaRPr lang="en" dirty="0" smtClean="0"/>
          </a:p>
          <a:p>
            <a:pPr marL="0" indent="0" algn="ctr">
              <a:buNone/>
            </a:pPr>
            <a:r>
              <a:rPr lang="en" dirty="0" smtClean="0"/>
              <a:t>Dr. Joshua Cros</a:t>
            </a:r>
          </a:p>
          <a:p>
            <a:pPr marL="0" indent="0" algn="ctr">
              <a:buNone/>
            </a:pPr>
            <a:r>
              <a:rPr lang="en" dirty="0" smtClean="0"/>
              <a:t>Dr. John Georgas</a:t>
            </a:r>
          </a:p>
          <a:p>
            <a:pPr marL="0" indent="0" algn="ctr">
              <a:buNone/>
            </a:pPr>
            <a:r>
              <a:rPr lang="en" dirty="0" smtClean="0"/>
              <a:t>Dr. </a:t>
            </a:r>
            <a:r>
              <a:rPr lang="en" dirty="0" smtClean="0"/>
              <a:t>Wolf-Dieter Otte</a:t>
            </a:r>
          </a:p>
          <a:p>
            <a:pPr marL="0" indent="0" algn="ctr">
              <a:buNone/>
            </a:pPr>
            <a:r>
              <a:rPr lang="en" dirty="0" smtClean="0"/>
              <a:t>Dr. </a:t>
            </a:r>
            <a:r>
              <a:rPr lang="en" dirty="0" smtClean="0"/>
              <a:t>Eck Doerry</a:t>
            </a:r>
          </a:p>
          <a:p>
            <a:pPr marL="0" indent="0" algn="ctr">
              <a:buNone/>
            </a:pPr>
            <a:r>
              <a:rPr lang="en" dirty="0" smtClean="0"/>
              <a:t>User Testing Volunteers</a:t>
            </a:r>
            <a:endParaRPr lang="en" dirty="0"/>
          </a:p>
        </p:txBody>
      </p:sp>
      <p:sp>
        <p:nvSpPr>
          <p:cNvPr id="8" name="Slide Number Placeholder 7"/>
          <p:cNvSpPr>
            <a:spLocks noGrp="1"/>
          </p:cNvSpPr>
          <p:nvPr>
            <p:ph type="sldNum" sz="quarter" idx="4"/>
          </p:nvPr>
        </p:nvSpPr>
        <p:spPr>
          <a:xfrm>
            <a:off x="7044396" y="62132"/>
            <a:ext cx="2133600" cy="381000"/>
          </a:xfrm>
        </p:spPr>
        <p:txBody>
          <a:bodyPr/>
          <a:lstStyle/>
          <a:p>
            <a:r>
              <a:rPr lang="en-US" dirty="0" smtClean="0">
                <a:latin typeface="Century Gothic" pitchFamily="34" charset="0"/>
              </a:rPr>
              <a:t>30</a:t>
            </a:r>
            <a:endParaRPr lang="en-US" dirty="0">
              <a:latin typeface="Century Gothic" pitchFamily="34" charset="0"/>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639907"/>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45236" y="48904"/>
            <a:ext cx="2133600" cy="381000"/>
          </a:xfrm>
        </p:spPr>
        <p:txBody>
          <a:bodyPr/>
          <a:lstStyle/>
          <a:p>
            <a:r>
              <a:rPr lang="en-US" dirty="0" smtClean="0">
                <a:latin typeface="Century Gothic" pitchFamily="34" charset="0"/>
              </a:rPr>
              <a:t>31</a:t>
            </a:r>
            <a:endParaRPr lang="en-US" dirty="0">
              <a:latin typeface="Century Gothic"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75" y="2676098"/>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42059" y="48904"/>
            <a:ext cx="2133600" cy="381000"/>
          </a:xfrm>
        </p:spPr>
        <p:txBody>
          <a:bodyPr/>
          <a:lstStyle/>
          <a:p>
            <a:r>
              <a:rPr lang="en-US" dirty="0" smtClean="0"/>
              <a:t>32</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132636"/>
      </p:ext>
    </p:extLst>
  </p:cSld>
  <p:clrMapOvr>
    <a:masterClrMapping/>
  </p:clrMapOvr>
  <p:timing>
    <p:tnLst>
      <p:par>
        <p:cTn id="1" dur="indefinite" restart="never" nodeType="tmRoot"/>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TotalTime>
  <Words>1239</Words>
  <Application>Microsoft Office PowerPoint</Application>
  <PresentationFormat>On-screen Show (4:3)</PresentationFormat>
  <Paragraphs>457</Paragraphs>
  <Slides>88</Slides>
  <Notes>77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Wingdings</vt:lpstr>
      <vt:lpstr>Bebas</vt:lpstr>
      <vt:lpstr>Courier New</vt:lpstr>
      <vt:lpstr>Century Gothic</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Chihiro</cp:lastModifiedBy>
  <cp:revision>636</cp:revision>
  <dcterms:modified xsi:type="dcterms:W3CDTF">2013-04-17T03:39:20Z</dcterms:modified>
</cp:coreProperties>
</file>